
<file path=[Content_Types].xml><?xml version="1.0" encoding="utf-8"?>
<Types xmlns="http://schemas.openxmlformats.org/package/2006/content-types">
  <Default Extension="jpeg" ContentType="image/jpeg"/>
  <Default Extension="mp4" ContentType="video/mp4"/>
  <Default Extension="PhpPresentationReaderPpt2007BkgFaOnPf" ContentType="application/octet-stream"/>
  <Default Extension="PhpPresentationReaderPpt2007BkggbKjFf" ContentType="application/octet-stream"/>
  <Default Extension="PhpPresentationReaderPpt2007BkgGOedhf" ContentType="application/octet-stream"/>
  <Default Extension="PhpPresentationReaderPpt2007BkghoAcDf" ContentType="application/octet-stream"/>
  <Default Extension="PhpPresentationReaderPpt2007BkgJefeHf" ContentType="application/octet-stream"/>
  <Default Extension="PhpPresentationReaderPpt2007BkgJliGcf" ContentType="application/octet-stream"/>
  <Default Extension="PhpPresentationReaderPpt2007BkgkPBGoe" ContentType="application/octet-stream"/>
  <Default Extension="PhpPresentationReaderPpt2007BkgMLDEff" ContentType="application/octet-stream"/>
  <Default Extension="PhpPresentationReaderPpt2007BkgNcJKKf" ContentType="application/octet-stream"/>
  <Default Extension="PhpPresentationReaderPpt2007BkgNcKGNf" ContentType="application/octet-stream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5" r:id="rId3"/>
    <p:sldId id="259" r:id="rId4"/>
    <p:sldId id="269" r:id="rId5"/>
    <p:sldId id="260" r:id="rId6"/>
    <p:sldId id="279" r:id="rId7"/>
    <p:sldId id="27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65" r:id="rId17"/>
    <p:sldId id="289" r:id="rId18"/>
    <p:sldId id="266" r:id="rId19"/>
    <p:sldId id="267" r:id="rId20"/>
    <p:sldId id="288" r:id="rId21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8"/>
  </p:normalViewPr>
  <p:slideViewPr>
    <p:cSldViewPr>
      <p:cViewPr varScale="1">
        <p:scale>
          <a:sx n="170" d="100"/>
          <a:sy n="170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hpPresentationReaderPpt2007BkgkPBGoe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hpPresentationReaderPpt2007BkgGOedh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JefeH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NcKGN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hpPresentationReaderPpt2007BkghoAcD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hpPresentationReaderPpt2007BkggbKj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hpPresentationReaderPpt2007BkgJefeH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hpPresentationReaderPpt2007BkgNcJKK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hpPresentationReaderPpt2007BkgNcKGN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hpPresentationReaderPpt2007BkgFaOnP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hpPresentationReaderPpt2007BkgJliGc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hpPresentationReaderPpt2007BkgMLDE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23179200" r:id="rId1"/>
    <p:sldLayoutId id="2423179201" r:id="rId2"/>
    <p:sldLayoutId id="2423179202" r:id="rId3"/>
    <p:sldLayoutId id="2423179203" r:id="rId4"/>
    <p:sldLayoutId id="2423179204" r:id="rId5"/>
    <p:sldLayoutId id="2423179205" r:id="rId6"/>
    <p:sldLayoutId id="2423179206" r:id="rId7"/>
    <p:sldLayoutId id="2423179207" r:id="rId8"/>
    <p:sldLayoutId id="2423179208" r:id="rId9"/>
    <p:sldLayoutId id="2423179209" r:id="rId10"/>
    <p:sldLayoutId id="2423179210" r:id="rId11"/>
    <p:sldLayoutId id="2423179211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2857500"/>
          <a:chOff x="914400" y="1543050"/>
          <a:chExt cx="8229600" cy="2857500"/>
        </a:xfrm>
      </p:grpSpPr>
      <p:sp>
        <p:nvSpPr>
          <p:cNvPr id="2" name="CasellaDiTesto 1"/>
          <p:cNvSpPr txBox="1"/>
          <p:nvPr/>
        </p:nvSpPr>
        <p:spPr>
          <a:xfrm>
            <a:off x="1828800" y="1561207"/>
            <a:ext cx="54864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Exploiting WebSocket Vulnerabilities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14400" y="3075806"/>
            <a:ext cx="7315200" cy="2857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Understanding and Manipulating </a:t>
            </a:r>
            <a:r>
              <a:rPr lang="en-US" sz="20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WebSockets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19965-5AF6-27C4-05BB-8E4C1D4C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3CEA5D-AAB9-BD42-4A95-93C05DCE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45007"/>
            <a:ext cx="7772400" cy="405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40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7C6D8DB-85C2-5B12-DF56-A486F9F0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27264"/>
            <a:ext cx="7772400" cy="42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3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3139C-B0AC-99E1-0830-010D360B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b3_WebSockets.mp4">
            <a:hlinkClick r:id="" action="ppaction://media"/>
            <a:extLst>
              <a:ext uri="{FF2B5EF4-FFF2-40B4-BE49-F238E27FC236}">
                <a16:creationId xmlns:a16="http://schemas.microsoft.com/office/drawing/2014/main" id="{23EC7301-CA04-2666-2336-15F4877C3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72001"/>
            <a:ext cx="8532440" cy="4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5B0D258-FC57-51E7-8233-51BBF0E8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83020"/>
            <a:ext cx="3823008" cy="486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2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B04000A-7A2A-D706-F6EC-794D8128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33747"/>
            <a:ext cx="3684094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9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746CBD6-8CC5-70D1-2C5F-6EDC3806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80" y="133747"/>
            <a:ext cx="5846640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6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CasellaDiTesto 1"/>
          <p:cNvSpPr txBox="1"/>
          <p:nvPr/>
        </p:nvSpPr>
        <p:spPr>
          <a:xfrm>
            <a:off x="914400" y="1347614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Preventing WebSocket Vulnerabilities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14400" y="1910030"/>
            <a:ext cx="7315200" cy="1323439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Use WSS:// for secure WebSocket connections.
Protect handshake messages against CSRF.
Treat data received as untrusted and require user authentication.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Validate client inputs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FC77F-7B2D-3CF3-128E-E4EED3AA9827}"/>
            </a:ext>
          </a:extLst>
        </p:cNvPr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4F590C9-99A0-485C-DE14-75E109BC621D}"/>
              </a:ext>
            </a:extLst>
          </p:cNvPr>
          <p:cNvSpPr txBox="1"/>
          <p:nvPr/>
        </p:nvSpPr>
        <p:spPr>
          <a:xfrm>
            <a:off x="323528" y="915566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Subscription Model</a:t>
            </a:r>
            <a:endParaRPr lang="en-US" sz="28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D901A6-E66E-2EBF-B7DD-B3A42CCA1F60}"/>
              </a:ext>
            </a:extLst>
          </p:cNvPr>
          <p:cNvSpPr txBox="1"/>
          <p:nvPr/>
        </p:nvSpPr>
        <p:spPr>
          <a:xfrm>
            <a:off x="323528" y="1563312"/>
            <a:ext cx="8784976" cy="10156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Another useful prevention technique is a subscription model in which the client does not handle the message directly but keeps a connection with server and gets notified whenever new data is received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94AD6E0-2C1A-FF3E-F965-7B25FBD4C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87774"/>
            <a:ext cx="7066793" cy="122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54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153025"/>
          <a:chOff x="914400" y="1028700"/>
          <a:chExt cx="8229600" cy="5153025"/>
        </a:xfrm>
      </p:grpSpPr>
      <p:sp>
        <p:nvSpPr>
          <p:cNvPr id="2" name="CasellaDiTesto 1"/>
          <p:cNvSpPr txBox="1"/>
          <p:nvPr/>
        </p:nvSpPr>
        <p:spPr>
          <a:xfrm>
            <a:off x="1828800" y="555526"/>
            <a:ext cx="5486400" cy="5715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Conclusion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14400" y="1347614"/>
            <a:ext cx="7315200" cy="186512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WebSocket are a useful tool for </a:t>
            </a:r>
            <a:r>
              <a:rPr lang="en-US" sz="24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a continuous connection. They</a:t>
            </a:r>
            <a:r>
              <a:rPr lang="en-US" sz="24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are not vulnerable by themselves, they just enlarge the attack surface. Knowing how to code safely is the first counter-</a:t>
            </a:r>
            <a:r>
              <a:rPr lang="en-US" sz="24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meausure</a:t>
            </a:r>
            <a:endParaRPr lang="en-US" sz="2400" b="1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CasellaDiTesto 1"/>
          <p:cNvSpPr txBox="1"/>
          <p:nvPr/>
        </p:nvSpPr>
        <p:spPr>
          <a:xfrm>
            <a:off x="1907704" y="1923678"/>
            <a:ext cx="5486400" cy="101566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7</a:t>
            </a: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h4nk y0u!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194D7-D316-7BDA-D3DA-C5F620778778}"/>
            </a:ext>
          </a:extLst>
        </p:cNvPr>
        <p:cNvGrpSpPr/>
        <p:nvPr/>
      </p:nvGrpSpPr>
      <p:grpSpPr>
        <a:xfrm>
          <a:off x="914400" y="1543050"/>
          <a:ext cx="8229600" cy="2857500"/>
          <a:chOff x="914400" y="1543050"/>
          <a:chExt cx="8229600" cy="285750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10A988-7063-7D73-9A62-CDE6B95F3A52}"/>
              </a:ext>
            </a:extLst>
          </p:cNvPr>
          <p:cNvSpPr txBox="1"/>
          <p:nvPr/>
        </p:nvSpPr>
        <p:spPr>
          <a:xfrm>
            <a:off x="3851920" y="2578399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Gabriele Tassone 252153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EC189D-6F3F-9A9F-99C8-F1497590B6C7}"/>
              </a:ext>
            </a:extLst>
          </p:cNvPr>
          <p:cNvSpPr txBox="1"/>
          <p:nvPr/>
        </p:nvSpPr>
        <p:spPr>
          <a:xfrm>
            <a:off x="1583668" y="334439"/>
            <a:ext cx="5976664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The Team</a:t>
            </a:r>
          </a:p>
        </p:txBody>
      </p:sp>
      <p:pic>
        <p:nvPicPr>
          <p:cNvPr id="7" name="Immagine 6" descr="Immagine che contiene Viso umano, sorriso, giocattolo, persona&#10;&#10;Descrizione generata automaticamente">
            <a:extLst>
              <a:ext uri="{FF2B5EF4-FFF2-40B4-BE49-F238E27FC236}">
                <a16:creationId xmlns:a16="http://schemas.microsoft.com/office/drawing/2014/main" id="{82175F75-28F9-67FD-B617-489FFC7FD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5313" l="9961" r="99219">
                        <a14:foregroundMark x1="88281" y1="53516" x2="94141" y2="61133"/>
                        <a14:foregroundMark x1="97266" y1="52148" x2="99414" y2="56055"/>
                        <a14:foregroundMark x1="30469" y1="70508" x2="15625" y2="78516"/>
                        <a14:foregroundMark x1="11126" y1="94170" x2="10742" y2="95508"/>
                        <a14:foregroundMark x1="15625" y1="78516" x2="11608" y2="92491"/>
                        <a14:foregroundMark x1="10742" y1="95508" x2="58008" y2="99805"/>
                        <a14:foregroundMark x1="58008" y1="99805" x2="75000" y2="99219"/>
                        <a14:foregroundMark x1="75000" y1="99219" x2="54297" y2="98438"/>
                        <a14:foregroundMark x1="54297" y1="98438" x2="71484" y2="99219"/>
                        <a14:foregroundMark x1="71484" y1="99219" x2="79492" y2="83594"/>
                        <a14:foregroundMark x1="79492" y1="83594" x2="73047" y2="68164"/>
                        <a14:foregroundMark x1="73047" y1="68164" x2="74219" y2="87891"/>
                        <a14:foregroundMark x1="74219" y1="87891" x2="34375" y2="87109"/>
                        <a14:foregroundMark x1="34375" y1="87109" x2="59180" y2="78906"/>
                        <a14:foregroundMark x1="59180" y1="78906" x2="40430" y2="68555"/>
                        <a14:foregroundMark x1="40430" y1="68555" x2="13867" y2="93750"/>
                        <a14:foregroundMark x1="13867" y1="93750" x2="32227" y2="85547"/>
                        <a14:foregroundMark x1="32227" y1="85547" x2="15039" y2="89648"/>
                        <a14:foregroundMark x1="15039" y1="89648" x2="31055" y2="82031"/>
                        <a14:foregroundMark x1="31055" y1="82031" x2="15625" y2="91797"/>
                        <a14:foregroundMark x1="15625" y1="91797" x2="36719" y2="79492"/>
                        <a14:foregroundMark x1="36719" y1="79492" x2="23828" y2="92383"/>
                        <a14:foregroundMark x1="23828" y1="92383" x2="42773" y2="81250"/>
                        <a14:foregroundMark x1="42773" y1="81250" x2="57617" y2="91602"/>
                        <a14:foregroundMark x1="57617" y1="91602" x2="42969" y2="81641"/>
                        <a14:foregroundMark x1="42969" y1="81641" x2="60352" y2="89258"/>
                        <a14:foregroundMark x1="60352" y1="89258" x2="40625" y2="89258"/>
                        <a14:foregroundMark x1="40625" y1="89258" x2="59961" y2="89063"/>
                        <a14:foregroundMark x1="59961" y1="89063" x2="44922" y2="80469"/>
                        <a14:foregroundMark x1="44922" y1="80469" x2="32813" y2="94141"/>
                        <a14:foregroundMark x1="32813" y1="94141" x2="56445" y2="83008"/>
                        <a14:foregroundMark x1="56445" y1="83008" x2="37695" y2="82422"/>
                        <a14:foregroundMark x1="37695" y1="82422" x2="54102" y2="85742"/>
                        <a14:foregroundMark x1="54102" y1="85742" x2="37305" y2="86328"/>
                        <a14:foregroundMark x1="37305" y1="86328" x2="56055" y2="80664"/>
                        <a14:foregroundMark x1="56055" y1="80664" x2="40039" y2="87305"/>
                        <a14:foregroundMark x1="40039" y1="87305" x2="26758" y2="99609"/>
                        <a14:foregroundMark x1="26758" y1="99609" x2="26172" y2="79102"/>
                        <a14:foregroundMark x1="26172" y1="79102" x2="42969" y2="72266"/>
                        <a14:foregroundMark x1="42969" y1="72266" x2="25781" y2="78516"/>
                        <a14:foregroundMark x1="25781" y1="78516" x2="44141" y2="76563"/>
                        <a14:foregroundMark x1="44141" y1="76563" x2="26953" y2="75000"/>
                        <a14:foregroundMark x1="26953" y1="75000" x2="69336" y2="79883"/>
                        <a14:foregroundMark x1="69336" y1="79883" x2="69336" y2="99023"/>
                        <a14:foregroundMark x1="69336" y1="99023" x2="71094" y2="74609"/>
                        <a14:foregroundMark x1="71094" y1="74609" x2="70313" y2="96289"/>
                        <a14:foregroundMark x1="70313" y1="96289" x2="72266" y2="74414"/>
                        <a14:foregroundMark x1="72266" y1="74414" x2="72266" y2="93555"/>
                        <a14:foregroundMark x1="72266" y1="93555" x2="33203" y2="96289"/>
                        <a14:foregroundMark x1="33203" y1="96289" x2="51172" y2="93164"/>
                        <a14:foregroundMark x1="51172" y1="93164" x2="25781" y2="94531"/>
                        <a14:foregroundMark x1="25781" y1="94531" x2="53125" y2="91797"/>
                        <a14:foregroundMark x1="53125" y1="91797" x2="30664" y2="98242"/>
                        <a14:foregroundMark x1="30664" y1="98242" x2="55664" y2="89258"/>
                        <a14:foregroundMark x1="55664" y1="89258" x2="37109" y2="90625"/>
                        <a14:foregroundMark x1="37109" y1="90625" x2="21484" y2="98242"/>
                        <a14:foregroundMark x1="21484" y1="98242" x2="44727" y2="84961"/>
                        <a14:foregroundMark x1="44727" y1="84961" x2="23047" y2="93750"/>
                        <a14:foregroundMark x1="23047" y1="93750" x2="30078" y2="75391"/>
                        <a14:foregroundMark x1="30078" y1="75391" x2="24805" y2="96289"/>
                        <a14:foregroundMark x1="24805" y1="96289" x2="46875" y2="80664"/>
                        <a14:foregroundMark x1="46875" y1="80664" x2="32227" y2="90234"/>
                        <a14:foregroundMark x1="32227" y1="90234" x2="33398" y2="70313"/>
                        <a14:foregroundMark x1="33398" y1="70313" x2="37891" y2="87109"/>
                        <a14:foregroundMark x1="37891" y1="87109" x2="47070" y2="70898"/>
                        <a14:foregroundMark x1="47070" y1="70898" x2="53906" y2="86914"/>
                        <a14:foregroundMark x1="53906" y1="86914" x2="40430" y2="99609"/>
                        <a14:foregroundMark x1="40430" y1="99609" x2="57227" y2="96289"/>
                        <a14:foregroundMark x1="57227" y1="96289" x2="66602" y2="80664"/>
                        <a14:foregroundMark x1="66602" y1="80664" x2="73828" y2="95898"/>
                        <a14:foregroundMark x1="73828" y1="95898" x2="73633" y2="74414"/>
                        <a14:foregroundMark x1="73633" y1="74414" x2="61719" y2="91992"/>
                        <a14:foregroundMark x1="61719" y1="91992" x2="61523" y2="71289"/>
                        <a14:foregroundMark x1="61523" y1="71289" x2="61328" y2="73438"/>
                        <a14:foregroundMark x1="10547" y1="95703" x2="40039" y2="99219"/>
                        <a14:foregroundMark x1="40039" y1="99219" x2="58789" y2="96094"/>
                        <a14:foregroundMark x1="58789" y1="96094" x2="75195" y2="99219"/>
                        <a14:foregroundMark x1="75195" y1="99219" x2="55273" y2="95898"/>
                        <a14:foregroundMark x1="55273" y1="95898" x2="72852" y2="99023"/>
                        <a14:foregroundMark x1="72852" y1="99023" x2="33594" y2="99023"/>
                        <a14:foregroundMark x1="33594" y1="99023" x2="71484" y2="95703"/>
                        <a14:foregroundMark x1="71484" y1="95703" x2="51367" y2="91797"/>
                        <a14:foregroundMark x1="51367" y1="91797" x2="12305" y2="95313"/>
                        <a14:backgroundMark x1="7031" y1="97461" x2="10156" y2="96094"/>
                        <a14:backgroundMark x1="8203" y1="97656" x2="10547" y2="95313"/>
                        <a14:backgroundMark x1="8203" y1="98242" x2="12500" y2="8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19" y="1061107"/>
            <a:ext cx="1528137" cy="152813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248D37-11AF-DDF6-231F-FABC59F55B7F}"/>
              </a:ext>
            </a:extLst>
          </p:cNvPr>
          <p:cNvSpPr txBox="1"/>
          <p:nvPr/>
        </p:nvSpPr>
        <p:spPr>
          <a:xfrm>
            <a:off x="-1980869" y="2571750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Martina Suriano 252313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2" name="Immagine 11" descr="Immagine che contiene cartone animato, Viso umano, Animazione, sorriso&#10;&#10;Descrizione generata automaticamente">
            <a:extLst>
              <a:ext uri="{FF2B5EF4-FFF2-40B4-BE49-F238E27FC236}">
                <a16:creationId xmlns:a16="http://schemas.microsoft.com/office/drawing/2014/main" id="{6C66BA73-0293-19E8-5C22-E6250EFF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50" y="861673"/>
            <a:ext cx="1956933" cy="1956933"/>
          </a:xfrm>
          <a:prstGeom prst="rect">
            <a:avLst/>
          </a:prstGeom>
        </p:spPr>
      </p:pic>
      <p:pic>
        <p:nvPicPr>
          <p:cNvPr id="14" name="Immagine 13" descr="Immagine che contiene occhiali, persona, cartone animato&#10;&#10;Descrizione generata automaticamente">
            <a:extLst>
              <a:ext uri="{FF2B5EF4-FFF2-40B4-BE49-F238E27FC236}">
                <a16:creationId xmlns:a16="http://schemas.microsoft.com/office/drawing/2014/main" id="{A26D0B7E-88F0-4B16-D38F-61A57ED70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77" y="917920"/>
            <a:ext cx="1746110" cy="1746110"/>
          </a:xfrm>
          <a:prstGeom prst="rect">
            <a:avLst/>
          </a:prstGeom>
        </p:spPr>
      </p:pic>
      <p:pic>
        <p:nvPicPr>
          <p:cNvPr id="16" name="Immagine 15" descr="Immagine che contiene cartone animato, sorriso, giocattolo, occhiali&#10;&#10;Descrizione generata automaticamente">
            <a:extLst>
              <a:ext uri="{FF2B5EF4-FFF2-40B4-BE49-F238E27FC236}">
                <a16:creationId xmlns:a16="http://schemas.microsoft.com/office/drawing/2014/main" id="{16D73295-D51E-2C7E-758A-604B1F3FA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64" y="2702804"/>
            <a:ext cx="1956934" cy="1956934"/>
          </a:xfrm>
          <a:prstGeom prst="rect">
            <a:avLst/>
          </a:prstGeom>
        </p:spPr>
      </p:pic>
      <p:pic>
        <p:nvPicPr>
          <p:cNvPr id="18" name="Immagine 17" descr="Immagine che contiene occhiali, Animazione, sorriso, cartone animato&#10;&#10;Descrizione generata automaticamente">
            <a:extLst>
              <a:ext uri="{FF2B5EF4-FFF2-40B4-BE49-F238E27FC236}">
                <a16:creationId xmlns:a16="http://schemas.microsoft.com/office/drawing/2014/main" id="{AB31A827-9D6E-B0F0-2FE4-6FF2DC4A31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69" y="2803827"/>
            <a:ext cx="1808565" cy="180856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75637F-84EF-4655-15F1-97299D8514EE}"/>
              </a:ext>
            </a:extLst>
          </p:cNvPr>
          <p:cNvSpPr txBox="1"/>
          <p:nvPr/>
        </p:nvSpPr>
        <p:spPr>
          <a:xfrm>
            <a:off x="827584" y="2565101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Davide </a:t>
            </a:r>
            <a:r>
              <a:rPr lang="en-US" sz="20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Cirimele</a:t>
            </a: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247438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610AFFF-C73B-2F1C-9D90-ECF36011EDC0}"/>
              </a:ext>
            </a:extLst>
          </p:cNvPr>
          <p:cNvSpPr txBox="1"/>
          <p:nvPr/>
        </p:nvSpPr>
        <p:spPr>
          <a:xfrm>
            <a:off x="-1072644" y="4419984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Giovambattista</a:t>
            </a: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Crudo (GB) 252133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D162C55-A0A9-5892-56B8-6FE35933ECED}"/>
              </a:ext>
            </a:extLst>
          </p:cNvPr>
          <p:cNvSpPr txBox="1"/>
          <p:nvPr/>
        </p:nvSpPr>
        <p:spPr>
          <a:xfrm>
            <a:off x="2597326" y="4406686"/>
            <a:ext cx="7315200" cy="40011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Alessio Maresca 256622</a:t>
            </a:r>
            <a:endParaRPr lang="en-US" sz="2000" b="1" u="none" strike="noStrike" cap="none" spc="0" dirty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6260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D7B6596-78CD-F3F4-2343-C0A38BBDA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87"/>
            <a:ext cx="9180511" cy="51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3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asellaDiTesto 1"/>
          <p:cNvSpPr txBox="1"/>
          <p:nvPr/>
        </p:nvSpPr>
        <p:spPr>
          <a:xfrm>
            <a:off x="740863" y="627534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What is a WebSocket?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740863" y="1275606"/>
            <a:ext cx="3225552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 err="1">
                <a:solidFill>
                  <a:schemeClr val="tx2"/>
                </a:solidFill>
                <a:latin typeface="Calibri"/>
              </a:rPr>
              <a:t>WebSockets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are bi-directional, full duplex communications protocol over HTTP or HTTPS, 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u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seful for streaming data or asynchronous traffic helping in constructing low-latency and server-initiated conversations.</a:t>
            </a:r>
          </a:p>
        </p:txBody>
      </p:sp>
      <p:pic>
        <p:nvPicPr>
          <p:cNvPr id="1026" name="Picture 2" descr="What are WebSockets and Why are they Used?">
            <a:extLst>
              <a:ext uri="{FF2B5EF4-FFF2-40B4-BE49-F238E27FC236}">
                <a16:creationId xmlns:a16="http://schemas.microsoft.com/office/drawing/2014/main" id="{C7A2F5FA-8BAA-6DC0-E1A2-0221034C6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987574"/>
            <a:ext cx="4611747" cy="372387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38316-370C-9875-3327-1E673DA0E826}"/>
            </a:ext>
          </a:extLst>
        </p:cNvPr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A607A8-83DD-8935-064A-DEE33DEAA252}"/>
              </a:ext>
            </a:extLst>
          </p:cNvPr>
          <p:cNvSpPr txBox="1"/>
          <p:nvPr/>
        </p:nvSpPr>
        <p:spPr>
          <a:xfrm>
            <a:off x="4355747" y="915566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Why not HTTP?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C74F46-B2C8-7D5F-3102-B836F106DE21}"/>
              </a:ext>
            </a:extLst>
          </p:cNvPr>
          <p:cNvSpPr txBox="1"/>
          <p:nvPr/>
        </p:nvSpPr>
        <p:spPr>
          <a:xfrm>
            <a:off x="4355747" y="1438786"/>
            <a:ext cx="4089648" cy="31700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HTTP is a powerful and a way more versatile mechanism, but it is still request/response based, </a:t>
            </a:r>
            <a:r>
              <a:rPr lang="en-US" sz="2000" dirty="0">
                <a:solidFill>
                  <a:schemeClr val="bg1"/>
                </a:solidFill>
                <a:latin typeface="Calibri"/>
              </a:rPr>
              <a:t>whilst</a:t>
            </a:r>
            <a:r>
              <a:rPr lang="en-US" sz="2000" dirty="0">
                <a:solidFill>
                  <a:schemeClr val="tx2"/>
                </a:solidFill>
                <a:latin typeface="Calibri"/>
              </a:rPr>
              <a:t> there are some scenarios in which we need to have a continuous connection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in order to avoid polling/long polling.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This scenarios are usuall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y: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Push Notification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Group Chats</a:t>
            </a: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Streaming</a:t>
            </a:r>
          </a:p>
        </p:txBody>
      </p:sp>
      <p:pic>
        <p:nvPicPr>
          <p:cNvPr id="2050" name="Picture 2" descr="What is WebSocket and How It Works?">
            <a:extLst>
              <a:ext uri="{FF2B5EF4-FFF2-40B4-BE49-F238E27FC236}">
                <a16:creationId xmlns:a16="http://schemas.microsoft.com/office/drawing/2014/main" id="{0AFA21E4-6613-A496-2721-BBE598A6F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4" y="1023578"/>
            <a:ext cx="397986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24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asellaDiTesto 1"/>
          <p:cNvSpPr txBox="1"/>
          <p:nvPr/>
        </p:nvSpPr>
        <p:spPr>
          <a:xfrm>
            <a:off x="683568" y="714808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WebSocket Handshake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799808" y="1275606"/>
            <a:ext cx="3513584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Initiated over HTTP and establishes a long-lived connection.
Involves client sending a handshake request and server responding to upgrade the connection.
Connection remains active for message exchanges.</a:t>
            </a:r>
          </a:p>
        </p:txBody>
      </p:sp>
      <p:pic>
        <p:nvPicPr>
          <p:cNvPr id="3074" name="Picture 2" descr="Websocket Handshaking - Cuelogic An LTI Company">
            <a:extLst>
              <a:ext uri="{FF2B5EF4-FFF2-40B4-BE49-F238E27FC236}">
                <a16:creationId xmlns:a16="http://schemas.microsoft.com/office/drawing/2014/main" id="{1DB6136C-0218-3156-FDF3-36988B435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272" y="1635646"/>
            <a:ext cx="4392489" cy="259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409F6-AF71-DB1D-0DF2-8D91B22B3E87}"/>
            </a:ext>
          </a:extLst>
        </p:cNvPr>
        <p:cNvGrpSpPr/>
        <p:nvPr/>
      </p:nvGrpSpPr>
      <p:grpSpPr>
        <a:xfrm>
          <a:off x="914400" y="1028700"/>
          <a:ext cx="8229600" cy="3324225"/>
          <a:chOff x="914400" y="1028700"/>
          <a:chExt cx="8229600" cy="3324225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6C9D743-2A90-EF52-253B-591E8EB3F78F}"/>
              </a:ext>
            </a:extLst>
          </p:cNvPr>
          <p:cNvSpPr txBox="1"/>
          <p:nvPr/>
        </p:nvSpPr>
        <p:spPr>
          <a:xfrm>
            <a:off x="1543065" y="1347614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WebSockets</a:t>
            </a: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 Security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2C9508-827B-0EFC-5904-66B256B9D3A1}"/>
              </a:ext>
            </a:extLst>
          </p:cNvPr>
          <p:cNvSpPr txBox="1"/>
          <p:nvPr/>
        </p:nvSpPr>
        <p:spPr>
          <a:xfrm>
            <a:off x="1547664" y="1890286"/>
            <a:ext cx="5760640" cy="31700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Ctr="0">
            <a:spAutoFit/>
          </a:bodyPr>
          <a:lstStyle/>
          <a:p>
            <a:pPr marL="0" marR="0" lvl="0" indent="0" algn="just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The main difference between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and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wss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is that one is build over http, and the other one over https, which helps us in understanding that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websockets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are just a technology, that is not secure by itself. WS need to be made secure with proper setup.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 err="1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82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A58A-09B9-3134-5472-A08C6415AF5A}"/>
            </a:ext>
          </a:extLst>
        </p:cNvPr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838724-A0BB-7C61-E865-4C24AF6D5F1C}"/>
              </a:ext>
            </a:extLst>
          </p:cNvPr>
          <p:cNvSpPr txBox="1"/>
          <p:nvPr/>
        </p:nvSpPr>
        <p:spPr>
          <a:xfrm>
            <a:off x="914400" y="771550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dirty="0">
                <a:solidFill>
                  <a:srgbClr val="FFAB40">
                    <a:alpha val="100000"/>
                  </a:srgbClr>
                </a:solidFill>
                <a:latin typeface="Calibri"/>
              </a:rPr>
              <a:t>Common WebSocket… Vulnerabilities?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2D6CF9-A052-CDE5-3EED-EE05C71B5DF5}"/>
              </a:ext>
            </a:extLst>
          </p:cNvPr>
          <p:cNvSpPr txBox="1"/>
          <p:nvPr/>
        </p:nvSpPr>
        <p:spPr>
          <a:xfrm>
            <a:off x="1043608" y="1275606"/>
            <a:ext cx="7315200" cy="2246769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R="0"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WebSockets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enlarge the attack surface of an already unsafe application, making it easier for attackers to inject malicious payloads. Common flaws in WebSocket implementation are: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Unvalidated messages over the socket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Misplaced trust in HTTP headers.
Session handling mechanisms.
DDoS Attack</a:t>
            </a:r>
          </a:p>
        </p:txBody>
      </p:sp>
    </p:spTree>
    <p:extLst>
      <p:ext uri="{BB962C8B-B14F-4D97-AF65-F5344CB8AC3E}">
        <p14:creationId xmlns:p14="http://schemas.microsoft.com/office/powerpoint/2010/main" val="260525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B340353-DF13-6C10-5D9C-24C480A1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7039"/>
            <a:ext cx="7772400" cy="41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5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665F-75A6-B6E5-C54F-F5679542E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C644F1E-90A3-2A65-E6E4-348E2591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885"/>
            <a:ext cx="7772400" cy="473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4154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97">
  <a:themeElements>
    <a:clrScheme name="Theme97">
      <a:dk1>
        <a:sysClr val="windowText" lastClr="001633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9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359</Words>
  <Application>Microsoft Macintosh PowerPoint</Application>
  <PresentationFormat>Presentazione su schermo (16:9)</PresentationFormat>
  <Paragraphs>35</Paragraphs>
  <Slides>20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3" baseType="lpstr">
      <vt:lpstr>Arial</vt:lpstr>
      <vt:lpstr>Calibri</vt:lpstr>
      <vt:lpstr>Theme97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Maresca, Alessio</cp:lastModifiedBy>
  <cp:revision>5</cp:revision>
  <dcterms:created xsi:type="dcterms:W3CDTF">2024-12-14T07:55:27Z</dcterms:created>
  <dcterms:modified xsi:type="dcterms:W3CDTF">2024-12-16T14:37:12Z</dcterms:modified>
  <cp:category/>
  <cp:contentStatus/>
</cp:coreProperties>
</file>